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055D61-214B-430C-9BA2-04B3DB66C3D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E2B74-ED21-4F68-A8B8-B2680F0A3BF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0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55D61-214B-430C-9BA2-04B3DB66C3D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E2B74-ED21-4F68-A8B8-B2680F0A3BF7}" type="slidenum">
              <a:rPr lang="en-US" smtClean="0"/>
              <a:t>‹#›</a:t>
            </a:fld>
            <a:endParaRPr lang="en-US"/>
          </a:p>
        </p:txBody>
      </p:sp>
    </p:spTree>
    <p:extLst>
      <p:ext uri="{BB962C8B-B14F-4D97-AF65-F5344CB8AC3E}">
        <p14:creationId xmlns:p14="http://schemas.microsoft.com/office/powerpoint/2010/main" val="309698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55D61-214B-430C-9BA2-04B3DB66C3D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E2B74-ED21-4F68-A8B8-B2680F0A3BF7}" type="slidenum">
              <a:rPr lang="en-US" smtClean="0"/>
              <a:t>‹#›</a:t>
            </a:fld>
            <a:endParaRPr lang="en-US"/>
          </a:p>
        </p:txBody>
      </p:sp>
    </p:spTree>
    <p:extLst>
      <p:ext uri="{BB962C8B-B14F-4D97-AF65-F5344CB8AC3E}">
        <p14:creationId xmlns:p14="http://schemas.microsoft.com/office/powerpoint/2010/main" val="127760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55D61-214B-430C-9BA2-04B3DB66C3D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E2B74-ED21-4F68-A8B8-B2680F0A3BF7}" type="slidenum">
              <a:rPr lang="en-US" smtClean="0"/>
              <a:t>‹#›</a:t>
            </a:fld>
            <a:endParaRPr lang="en-US"/>
          </a:p>
        </p:txBody>
      </p:sp>
    </p:spTree>
    <p:extLst>
      <p:ext uri="{BB962C8B-B14F-4D97-AF65-F5344CB8AC3E}">
        <p14:creationId xmlns:p14="http://schemas.microsoft.com/office/powerpoint/2010/main" val="227889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055D61-214B-430C-9BA2-04B3DB66C3D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E2B74-ED21-4F68-A8B8-B2680F0A3BF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32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055D61-214B-430C-9BA2-04B3DB66C3D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E2B74-ED21-4F68-A8B8-B2680F0A3BF7}" type="slidenum">
              <a:rPr lang="en-US" smtClean="0"/>
              <a:t>‹#›</a:t>
            </a:fld>
            <a:endParaRPr lang="en-US"/>
          </a:p>
        </p:txBody>
      </p:sp>
    </p:spTree>
    <p:extLst>
      <p:ext uri="{BB962C8B-B14F-4D97-AF65-F5344CB8AC3E}">
        <p14:creationId xmlns:p14="http://schemas.microsoft.com/office/powerpoint/2010/main" val="172123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055D61-214B-430C-9BA2-04B3DB66C3DD}"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E2B74-ED21-4F68-A8B8-B2680F0A3BF7}" type="slidenum">
              <a:rPr lang="en-US" smtClean="0"/>
              <a:t>‹#›</a:t>
            </a:fld>
            <a:endParaRPr lang="en-US"/>
          </a:p>
        </p:txBody>
      </p:sp>
    </p:spTree>
    <p:extLst>
      <p:ext uri="{BB962C8B-B14F-4D97-AF65-F5344CB8AC3E}">
        <p14:creationId xmlns:p14="http://schemas.microsoft.com/office/powerpoint/2010/main" val="396506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055D61-214B-430C-9BA2-04B3DB66C3DD}"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E2B74-ED21-4F68-A8B8-B2680F0A3BF7}" type="slidenum">
              <a:rPr lang="en-US" smtClean="0"/>
              <a:t>‹#›</a:t>
            </a:fld>
            <a:endParaRPr lang="en-US"/>
          </a:p>
        </p:txBody>
      </p:sp>
    </p:spTree>
    <p:extLst>
      <p:ext uri="{BB962C8B-B14F-4D97-AF65-F5344CB8AC3E}">
        <p14:creationId xmlns:p14="http://schemas.microsoft.com/office/powerpoint/2010/main" val="26084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9055D61-214B-430C-9BA2-04B3DB66C3DD}" type="datetimeFigureOut">
              <a:rPr lang="en-US" smtClean="0"/>
              <a:t>8/3/2023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1BE2B74-ED21-4F68-A8B8-B2680F0A3BF7}" type="slidenum">
              <a:rPr lang="en-US" smtClean="0"/>
              <a:t>‹#›</a:t>
            </a:fld>
            <a:endParaRPr lang="en-US"/>
          </a:p>
        </p:txBody>
      </p:sp>
    </p:spTree>
    <p:extLst>
      <p:ext uri="{BB962C8B-B14F-4D97-AF65-F5344CB8AC3E}">
        <p14:creationId xmlns:p14="http://schemas.microsoft.com/office/powerpoint/2010/main" val="170632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9055D61-214B-430C-9BA2-04B3DB66C3DD}" type="datetimeFigureOut">
              <a:rPr lang="en-US" smtClean="0"/>
              <a:t>8/3/2023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BE2B74-ED21-4F68-A8B8-B2680F0A3BF7}" type="slidenum">
              <a:rPr lang="en-US" smtClean="0"/>
              <a:t>‹#›</a:t>
            </a:fld>
            <a:endParaRPr lang="en-US"/>
          </a:p>
        </p:txBody>
      </p:sp>
    </p:spTree>
    <p:extLst>
      <p:ext uri="{BB962C8B-B14F-4D97-AF65-F5344CB8AC3E}">
        <p14:creationId xmlns:p14="http://schemas.microsoft.com/office/powerpoint/2010/main" val="370304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055D61-214B-430C-9BA2-04B3DB66C3D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E2B74-ED21-4F68-A8B8-B2680F0A3BF7}" type="slidenum">
              <a:rPr lang="en-US" smtClean="0"/>
              <a:t>‹#›</a:t>
            </a:fld>
            <a:endParaRPr lang="en-US"/>
          </a:p>
        </p:txBody>
      </p:sp>
    </p:spTree>
    <p:extLst>
      <p:ext uri="{BB962C8B-B14F-4D97-AF65-F5344CB8AC3E}">
        <p14:creationId xmlns:p14="http://schemas.microsoft.com/office/powerpoint/2010/main" val="41769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9055D61-214B-430C-9BA2-04B3DB66C3DD}" type="datetimeFigureOut">
              <a:rPr lang="en-US" smtClean="0"/>
              <a:t>8/3/2023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1BE2B74-ED21-4F68-A8B8-B2680F0A3BF7}"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157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67315" y="639097"/>
            <a:ext cx="4689988" cy="3686015"/>
          </a:xfrm>
        </p:spPr>
        <p:txBody>
          <a:bodyPr>
            <a:normAutofit/>
          </a:bodyPr>
          <a:lstStyle/>
          <a:p>
            <a:r>
              <a:rPr lang="en-US" dirty="0"/>
              <a:t>Literary Criticism </a:t>
            </a:r>
            <a:br>
              <a:rPr lang="en-US" dirty="0"/>
            </a:br>
            <a:r>
              <a:rPr lang="en-US" dirty="0"/>
              <a:t>(BA-TY)</a:t>
            </a:r>
          </a:p>
        </p:txBody>
      </p:sp>
      <p:sp>
        <p:nvSpPr>
          <p:cNvPr id="3" name="Subtitle 2"/>
          <p:cNvSpPr>
            <a:spLocks noGrp="1"/>
          </p:cNvSpPr>
          <p:nvPr>
            <p:ph type="subTitle" idx="1"/>
          </p:nvPr>
        </p:nvSpPr>
        <p:spPr>
          <a:xfrm>
            <a:off x="3967314" y="4455621"/>
            <a:ext cx="4702011" cy="1238616"/>
          </a:xfrm>
        </p:spPr>
        <p:txBody>
          <a:bodyPr>
            <a:normAutofit/>
          </a:bodyPr>
          <a:lstStyle/>
          <a:p>
            <a:r>
              <a:rPr lang="en-US" sz="1900">
                <a:solidFill>
                  <a:schemeClr val="tx1">
                    <a:lumMod val="85000"/>
                    <a:lumOff val="15000"/>
                  </a:schemeClr>
                </a:solidFill>
              </a:rPr>
              <a:t>Dr. Nirmala S. Padmavat</a:t>
            </a:r>
          </a:p>
          <a:p>
            <a:r>
              <a:rPr lang="en-US" sz="1900">
                <a:solidFill>
                  <a:schemeClr val="tx1">
                    <a:lumMod val="85000"/>
                    <a:lumOff val="15000"/>
                  </a:schemeClr>
                </a:solidFill>
              </a:rPr>
              <a:t>Director, IQAC</a:t>
            </a:r>
          </a:p>
          <a:p>
            <a:r>
              <a:rPr lang="en-US" sz="1900">
                <a:solidFill>
                  <a:schemeClr val="tx1">
                    <a:lumMod val="85000"/>
                    <a:lumOff val="15000"/>
                  </a:schemeClr>
                </a:solidFill>
              </a:rPr>
              <a:t>Nutan Mahavidyalaya, Selu</a:t>
            </a:r>
          </a:p>
        </p:txBody>
      </p:sp>
      <p:pic>
        <p:nvPicPr>
          <p:cNvPr id="5" name="Picture 4">
            <a:extLst>
              <a:ext uri="{FF2B5EF4-FFF2-40B4-BE49-F238E27FC236}">
                <a16:creationId xmlns:a16="http://schemas.microsoft.com/office/drawing/2014/main" id="{4395CE21-F0FE-9D23-95CC-A60AFE0AB244}"/>
              </a:ext>
            </a:extLst>
          </p:cNvPr>
          <p:cNvPicPr>
            <a:picLocks noChangeAspect="1"/>
          </p:cNvPicPr>
          <p:nvPr/>
        </p:nvPicPr>
        <p:blipFill rotWithShape="1">
          <a:blip r:embed="rId2"/>
          <a:srcRect l="36518" r="12790"/>
          <a:stretch/>
        </p:blipFill>
        <p:spPr>
          <a:xfrm>
            <a:off x="20" y="10"/>
            <a:ext cx="3476465" cy="6857989"/>
          </a:xfrm>
          <a:prstGeom prst="rect">
            <a:avLst/>
          </a:prstGeom>
        </p:spPr>
      </p:pic>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434340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66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Curved land ridges">
            <a:extLst>
              <a:ext uri="{FF2B5EF4-FFF2-40B4-BE49-F238E27FC236}">
                <a16:creationId xmlns:a16="http://schemas.microsoft.com/office/drawing/2014/main" id="{2F887A71-FAAC-C0C8-01FD-782DD62D5C4B}"/>
              </a:ext>
            </a:extLst>
          </p:cNvPr>
          <p:cNvPicPr>
            <a:picLocks noChangeAspect="1"/>
          </p:cNvPicPr>
          <p:nvPr/>
        </p:nvPicPr>
        <p:blipFill rotWithShape="1">
          <a:blip r:embed="rId2">
            <a:alphaModFix amt="35000"/>
          </a:blip>
          <a:srcRect l="15779" r="9222"/>
          <a:stretch/>
        </p:blipFill>
        <p:spPr>
          <a:xfrm>
            <a:off x="20" y="10"/>
            <a:ext cx="9143980" cy="6857990"/>
          </a:xfrm>
          <a:prstGeom prst="rect">
            <a:avLst/>
          </a:prstGeom>
        </p:spPr>
      </p:pic>
      <p:cxnSp>
        <p:nvCxnSpPr>
          <p:cNvPr id="9" name="Straight Connector 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286603"/>
            <a:ext cx="7543800" cy="1450757"/>
          </a:xfrm>
        </p:spPr>
        <p:txBody>
          <a:bodyPr>
            <a:normAutofit/>
          </a:bodyPr>
          <a:lstStyle/>
          <a:p>
            <a:r>
              <a:rPr lang="en-US">
                <a:solidFill>
                  <a:schemeClr val="tx1"/>
                </a:solidFill>
              </a:rPr>
              <a:t>Plato’s Views on Criticism</a:t>
            </a:r>
          </a:p>
        </p:txBody>
      </p:sp>
      <p:sp>
        <p:nvSpPr>
          <p:cNvPr id="3" name="Content Placeholder 2"/>
          <p:cNvSpPr>
            <a:spLocks noGrp="1"/>
          </p:cNvSpPr>
          <p:nvPr>
            <p:ph idx="1"/>
          </p:nvPr>
        </p:nvSpPr>
        <p:spPr>
          <a:xfrm>
            <a:off x="822960" y="1845734"/>
            <a:ext cx="7543800" cy="4023360"/>
          </a:xfrm>
        </p:spPr>
        <p:txBody>
          <a:bodyPr>
            <a:normAutofit/>
          </a:bodyPr>
          <a:lstStyle/>
          <a:p>
            <a:r>
              <a:rPr lang="en-US" b="1">
                <a:solidFill>
                  <a:schemeClr val="tx1"/>
                </a:solidFill>
              </a:rPr>
              <a:t>Critique of Imitative Poetry:</a:t>
            </a:r>
            <a:r>
              <a:rPr lang="en-US">
                <a:solidFill>
                  <a:schemeClr val="tx1"/>
                </a:solidFill>
              </a:rPr>
              <a:t> Plato's most significant criticism of literature centered on the concept of mimesis, or imitation. He was critical of poetry and art that merely imitated the physical world without offering access to higher truths. Plato believed that such imitative art could lead people away from the realm of ideal forms and encourage irrationality and unhealthy emotional responses.</a:t>
            </a:r>
          </a:p>
        </p:txBody>
      </p:sp>
      <p:sp>
        <p:nvSpPr>
          <p:cNvPr id="11" name="Rectangle 1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2137442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822960" y="516835"/>
            <a:ext cx="4483452" cy="1666501"/>
          </a:xfrm>
        </p:spPr>
        <p:txBody>
          <a:bodyPr>
            <a:normAutofit/>
          </a:bodyPr>
          <a:lstStyle/>
          <a:p>
            <a:r>
              <a:rPr lang="en-US" sz="3500">
                <a:solidFill>
                  <a:srgbClr val="FFFFFF"/>
                </a:solidFill>
              </a:rPr>
              <a:t>Plato’s Views on Criticism</a:t>
            </a:r>
          </a:p>
        </p:txBody>
      </p:sp>
      <p:sp>
        <p:nvSpPr>
          <p:cNvPr id="3" name="Content Placeholder 2"/>
          <p:cNvSpPr>
            <a:spLocks noGrp="1"/>
          </p:cNvSpPr>
          <p:nvPr>
            <p:ph idx="1"/>
          </p:nvPr>
        </p:nvSpPr>
        <p:spPr>
          <a:xfrm>
            <a:off x="822959" y="2236304"/>
            <a:ext cx="4483453" cy="3652667"/>
          </a:xfrm>
        </p:spPr>
        <p:txBody>
          <a:bodyPr>
            <a:normAutofit/>
          </a:bodyPr>
          <a:lstStyle/>
          <a:p>
            <a:r>
              <a:rPr lang="en-US" sz="1600" b="1">
                <a:solidFill>
                  <a:srgbClr val="FFFFFF"/>
                </a:solidFill>
              </a:rPr>
              <a:t>The Role of Reason over Emotion:</a:t>
            </a:r>
            <a:r>
              <a:rPr lang="en-US" sz="1600">
                <a:solidFill>
                  <a:srgbClr val="FFFFFF"/>
                </a:solidFill>
              </a:rPr>
              <a:t> Plato valued reason and intellect over emotions. He criticized certain forms of poetry, particularly tragic and epic poetry, for appealing to the emotions rather than promoting rational thinking and philosophical inquiry. Plato believed that literature and art should elevate the mind and encourage the pursuit of truth through reason.</a:t>
            </a:r>
          </a:p>
          <a:p>
            <a:endParaRPr lang="en-US" sz="1600">
              <a:solidFill>
                <a:srgbClr val="FFFFFF"/>
              </a:solidFill>
            </a:endParaRPr>
          </a:p>
        </p:txBody>
      </p:sp>
      <p:sp>
        <p:nvSpPr>
          <p:cNvPr id="11" name="Rectangle 10">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5" name="Picture 4" descr="Question mark on green pastel background">
            <a:extLst>
              <a:ext uri="{FF2B5EF4-FFF2-40B4-BE49-F238E27FC236}">
                <a16:creationId xmlns:a16="http://schemas.microsoft.com/office/drawing/2014/main" id="{30BE2860-B765-F829-A87C-FE2801B8B7D4}"/>
              </a:ext>
            </a:extLst>
          </p:cNvPr>
          <p:cNvPicPr>
            <a:picLocks noChangeAspect="1"/>
          </p:cNvPicPr>
          <p:nvPr/>
        </p:nvPicPr>
        <p:blipFill rotWithShape="1">
          <a:blip r:embed="rId2"/>
          <a:srcRect l="51213" r="11221"/>
          <a:stretch/>
        </p:blipFill>
        <p:spPr>
          <a:xfrm>
            <a:off x="5708926" y="10"/>
            <a:ext cx="3435073" cy="6857990"/>
          </a:xfrm>
          <a:prstGeom prst="rect">
            <a:avLst/>
          </a:prstGeom>
        </p:spPr>
      </p:pic>
    </p:spTree>
    <p:extLst>
      <p:ext uri="{BB962C8B-B14F-4D97-AF65-F5344CB8AC3E}">
        <p14:creationId xmlns:p14="http://schemas.microsoft.com/office/powerpoint/2010/main" val="325844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0" y="634946"/>
            <a:ext cx="4776107" cy="1450757"/>
          </a:xfrm>
        </p:spPr>
        <p:txBody>
          <a:bodyPr>
            <a:normAutofit/>
          </a:bodyPr>
          <a:lstStyle/>
          <a:p>
            <a:r>
              <a:rPr lang="en-US"/>
              <a:t>Plato’s Views on Criticism</a:t>
            </a:r>
            <a:endParaRPr lang="en-US" dirty="0"/>
          </a:p>
        </p:txBody>
      </p:sp>
      <p:pic>
        <p:nvPicPr>
          <p:cNvPr id="16" name="Picture 4" descr="Metal armor suit">
            <a:extLst>
              <a:ext uri="{FF2B5EF4-FFF2-40B4-BE49-F238E27FC236}">
                <a16:creationId xmlns:a16="http://schemas.microsoft.com/office/drawing/2014/main" id="{29E9FA9D-EA62-2BE2-0731-6D7D494AD46F}"/>
              </a:ext>
            </a:extLst>
          </p:cNvPr>
          <p:cNvPicPr>
            <a:picLocks noChangeAspect="1"/>
          </p:cNvPicPr>
          <p:nvPr/>
        </p:nvPicPr>
        <p:blipFill rotWithShape="1">
          <a:blip r:embed="rId2"/>
          <a:srcRect l="51071" r="19841" b="1"/>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86200" y="2198914"/>
            <a:ext cx="4776107" cy="3670180"/>
          </a:xfrm>
        </p:spPr>
        <p:txBody>
          <a:bodyPr>
            <a:normAutofit/>
          </a:bodyPr>
          <a:lstStyle/>
          <a:p>
            <a:r>
              <a:rPr lang="en-US" b="1"/>
              <a:t>Censorship of Poetry and Art:</a:t>
            </a:r>
            <a:r>
              <a:rPr lang="en-US"/>
              <a:t> In "The Republic," Plato proposes that the state should censor literature and art to control the content and ensure that it conveys the right moral and political messages. He argued for the exclusion of certain types of poetry, particularly those that portrayed gods and heroes as acting immorally, as he believed that such portrayals could negatively influence the moral character of the citizens.</a:t>
            </a:r>
          </a:p>
          <a:p>
            <a:endParaRPr lang="en-US" dirty="0"/>
          </a:p>
        </p:txBody>
      </p:sp>
    </p:spTree>
    <p:extLst>
      <p:ext uri="{BB962C8B-B14F-4D97-AF65-F5344CB8AC3E}">
        <p14:creationId xmlns:p14="http://schemas.microsoft.com/office/powerpoint/2010/main" val="411730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Open book">
            <a:extLst>
              <a:ext uri="{FF2B5EF4-FFF2-40B4-BE49-F238E27FC236}">
                <a16:creationId xmlns:a16="http://schemas.microsoft.com/office/drawing/2014/main" id="{1DAA77C2-33CB-E2CA-8DFF-CCAF5C3AC58C}"/>
              </a:ext>
            </a:extLst>
          </p:cNvPr>
          <p:cNvPicPr>
            <a:picLocks noChangeAspect="1"/>
          </p:cNvPicPr>
          <p:nvPr/>
        </p:nvPicPr>
        <p:blipFill rotWithShape="1">
          <a:blip r:embed="rId2">
            <a:duotone>
              <a:prstClr val="black"/>
              <a:schemeClr val="tx2">
                <a:tint val="45000"/>
                <a:satMod val="400000"/>
              </a:schemeClr>
            </a:duotone>
            <a:alphaModFix amt="40000"/>
          </a:blip>
          <a:srcRect l="4847" r="6152" b="-1"/>
          <a:stretch/>
        </p:blipFill>
        <p:spPr>
          <a:xfrm>
            <a:off x="20" y="10"/>
            <a:ext cx="9143980" cy="6857991"/>
          </a:xfrm>
          <a:prstGeom prst="rect">
            <a:avLst/>
          </a:prstGeom>
        </p:spPr>
      </p:pic>
      <p:cxnSp>
        <p:nvCxnSpPr>
          <p:cNvPr id="9" name="Straight Connector 8">
            <a:extLst>
              <a:ext uri="{FF2B5EF4-FFF2-40B4-BE49-F238E27FC236}">
                <a16:creationId xmlns:a16="http://schemas.microsoft.com/office/drawing/2014/main" id="{327CAB8F-A0BA-4128-8B2F-EC1879A16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286603"/>
            <a:ext cx="7543800" cy="1450757"/>
          </a:xfrm>
        </p:spPr>
        <p:txBody>
          <a:bodyPr>
            <a:normAutofit/>
          </a:bodyPr>
          <a:lstStyle/>
          <a:p>
            <a:r>
              <a:rPr lang="en-US" dirty="0"/>
              <a:t>Conclusion</a:t>
            </a:r>
          </a:p>
        </p:txBody>
      </p:sp>
      <p:sp>
        <p:nvSpPr>
          <p:cNvPr id="3" name="Content Placeholder 2"/>
          <p:cNvSpPr>
            <a:spLocks noGrp="1"/>
          </p:cNvSpPr>
          <p:nvPr>
            <p:ph idx="1"/>
          </p:nvPr>
        </p:nvSpPr>
        <p:spPr>
          <a:xfrm>
            <a:off x="822960" y="1845734"/>
            <a:ext cx="7543800" cy="4023360"/>
          </a:xfrm>
        </p:spPr>
        <p:txBody>
          <a:bodyPr>
            <a:normAutofit/>
          </a:bodyPr>
          <a:lstStyle/>
          <a:p>
            <a:r>
              <a:rPr lang="en-US" dirty="0"/>
              <a:t>To conclude, Plato's views on literature reflect a complex relationship between admiration and criticism. While he recognized the educational potential of literature, he was critical of certain forms of poetry and storytelling that he believed could have negative effects on individuals and society. His emphasis on reason, morality, and the pursuit of truth influenced his approach towards literature and its role in shaping the ideal state and individual character.</a:t>
            </a:r>
          </a:p>
          <a:p>
            <a:endParaRPr lang="en-US" dirty="0"/>
          </a:p>
        </p:txBody>
      </p:sp>
      <p:sp>
        <p:nvSpPr>
          <p:cNvPr id="11" name="Rectangle 10">
            <a:extLst>
              <a:ext uri="{FF2B5EF4-FFF2-40B4-BE49-F238E27FC236}">
                <a16:creationId xmlns:a16="http://schemas.microsoft.com/office/drawing/2014/main" id="{C672EAF5-5470-4BA7-B932-B6C0D09E7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94620B5C-0452-4C14-93BC-D29D4DD20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118724037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EF934-A0B4-2AA8-BEAE-0A13E850BE53}"/>
              </a:ext>
            </a:extLst>
          </p:cNvPr>
          <p:cNvSpPr>
            <a:spLocks noGrp="1"/>
          </p:cNvSpPr>
          <p:nvPr>
            <p:ph type="title"/>
          </p:nvPr>
        </p:nvSpPr>
        <p:spPr>
          <a:xfrm>
            <a:off x="6105832" y="639097"/>
            <a:ext cx="2551471" cy="3686015"/>
          </a:xfrm>
        </p:spPr>
        <p:txBody>
          <a:bodyPr vert="horz" lIns="91440" tIns="45720" rIns="91440" bIns="45720" rtlCol="0" anchor="b">
            <a:normAutofit/>
          </a:bodyPr>
          <a:lstStyle/>
          <a:p>
            <a:r>
              <a:rPr lang="en-US" sz="5700">
                <a:solidFill>
                  <a:schemeClr val="tx1">
                    <a:lumMod val="85000"/>
                    <a:lumOff val="15000"/>
                  </a:schemeClr>
                </a:solidFill>
              </a:rPr>
              <a:t>Thank you!</a:t>
            </a:r>
          </a:p>
        </p:txBody>
      </p:sp>
      <p:pic>
        <p:nvPicPr>
          <p:cNvPr id="6" name="Graphic 5" descr="Handshake">
            <a:extLst>
              <a:ext uri="{FF2B5EF4-FFF2-40B4-BE49-F238E27FC236}">
                <a16:creationId xmlns:a16="http://schemas.microsoft.com/office/drawing/2014/main" id="{8523408B-7F9F-9CFC-D12D-353B9FE7BA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502" y="640081"/>
            <a:ext cx="5054156" cy="5054156"/>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764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0" y="634946"/>
            <a:ext cx="4776107" cy="1450757"/>
          </a:xfrm>
        </p:spPr>
        <p:txBody>
          <a:bodyPr>
            <a:normAutofit/>
          </a:bodyPr>
          <a:lstStyle/>
          <a:p>
            <a:r>
              <a:rPr lang="en-US" dirty="0"/>
              <a:t>PLATO- Early Life</a:t>
            </a:r>
          </a:p>
        </p:txBody>
      </p:sp>
      <p:pic>
        <p:nvPicPr>
          <p:cNvPr id="5" name="Picture 4" descr="Sculpture of a head">
            <a:extLst>
              <a:ext uri="{FF2B5EF4-FFF2-40B4-BE49-F238E27FC236}">
                <a16:creationId xmlns:a16="http://schemas.microsoft.com/office/drawing/2014/main" id="{A12FDA4D-0BE4-C1C9-0B0A-545D807864BF}"/>
              </a:ext>
            </a:extLst>
          </p:cNvPr>
          <p:cNvPicPr>
            <a:picLocks noChangeAspect="1"/>
          </p:cNvPicPr>
          <p:nvPr/>
        </p:nvPicPr>
        <p:blipFill rotWithShape="1">
          <a:blip r:embed="rId2"/>
          <a:srcRect l="17667" r="48418" b="1"/>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86200" y="2198914"/>
            <a:ext cx="4776107" cy="3670180"/>
          </a:xfrm>
        </p:spPr>
        <p:txBody>
          <a:bodyPr>
            <a:normAutofit/>
          </a:bodyPr>
          <a:lstStyle/>
          <a:p>
            <a:r>
              <a:rPr lang="en-US" sz="1100"/>
              <a:t>Plato, the ancient Greek philosopher, was born around 427 or 428 BCE in Athens, Greece. He came from a prominent and aristocratic family, with his father, Ariston, being a descendant of the early kings of Athens, and his mother, </a:t>
            </a:r>
            <a:r>
              <a:rPr lang="en-US" sz="1100" err="1"/>
              <a:t>Perictione</a:t>
            </a:r>
            <a:r>
              <a:rPr lang="en-US" sz="1100"/>
              <a:t>, having connections to the powerful politician Solon.  Plato's original name was </a:t>
            </a:r>
            <a:r>
              <a:rPr lang="en-US" sz="1100" err="1"/>
              <a:t>Aristocles</a:t>
            </a:r>
            <a:r>
              <a:rPr lang="en-US" sz="1100"/>
              <a:t>, but he earned the nickname "Plato," which means "broad" or "wide," likely due to his broad shoulders or forehead.  He received a well-rounded education, including training in music, gymnastics, and the arts. However, his philosophical journey began when he met the philosopher Socrates as a young man.</a:t>
            </a:r>
          </a:p>
          <a:p>
            <a:r>
              <a:rPr lang="en-US" sz="1100" b="1"/>
              <a:t>Association with Socrates:</a:t>
            </a:r>
          </a:p>
          <a:p>
            <a:r>
              <a:rPr lang="en-US" sz="1100"/>
              <a:t>    Socrates, a philosopher renowned for his method of questioning and seeking truth through dialogue, became Plato's mentor and deeply influenced his philosophical thinking.</a:t>
            </a:r>
          </a:p>
          <a:p>
            <a:r>
              <a:rPr lang="en-US" sz="1100"/>
              <a:t>    Plato became a devoted follower of Socrates and participated in philosophical discussions with him and other members of the intellectual circles in Athens.</a:t>
            </a:r>
          </a:p>
          <a:p>
            <a:endParaRPr lang="en-US" sz="1100"/>
          </a:p>
        </p:txBody>
      </p:sp>
    </p:spTree>
    <p:extLst>
      <p:ext uri="{BB962C8B-B14F-4D97-AF65-F5344CB8AC3E}">
        <p14:creationId xmlns:p14="http://schemas.microsoft.com/office/powerpoint/2010/main" val="232681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0" y="634946"/>
            <a:ext cx="4776107" cy="1450757"/>
          </a:xfrm>
        </p:spPr>
        <p:txBody>
          <a:bodyPr>
            <a:normAutofit/>
          </a:bodyPr>
          <a:lstStyle/>
          <a:p>
            <a:r>
              <a:rPr lang="en-US" dirty="0"/>
              <a:t>Plato’s Literary Work</a:t>
            </a:r>
          </a:p>
        </p:txBody>
      </p:sp>
      <p:pic>
        <p:nvPicPr>
          <p:cNvPr id="5" name="Picture 4" descr="Green dialogue boxes">
            <a:extLst>
              <a:ext uri="{FF2B5EF4-FFF2-40B4-BE49-F238E27FC236}">
                <a16:creationId xmlns:a16="http://schemas.microsoft.com/office/drawing/2014/main" id="{1AAB2AF2-FBC3-3765-4484-03E3027B25CC}"/>
              </a:ext>
            </a:extLst>
          </p:cNvPr>
          <p:cNvPicPr>
            <a:picLocks noChangeAspect="1"/>
          </p:cNvPicPr>
          <p:nvPr/>
        </p:nvPicPr>
        <p:blipFill rotWithShape="1">
          <a:blip r:embed="rId2"/>
          <a:srcRect l="25937" r="31764"/>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86200" y="2198914"/>
            <a:ext cx="4776107" cy="3670180"/>
          </a:xfrm>
        </p:spPr>
        <p:txBody>
          <a:bodyPr>
            <a:normAutofit/>
          </a:bodyPr>
          <a:lstStyle/>
          <a:p>
            <a:r>
              <a:rPr lang="en-US" sz="1700"/>
              <a:t>Plato is best known for his extensive literary output in the form of dialogues. His writings primarily take the form of conversations or debates between Socrates and various other characters, covering a wide range of philosophical topics.</a:t>
            </a:r>
          </a:p>
          <a:p>
            <a:r>
              <a:rPr lang="en-US" sz="1700"/>
              <a:t>The dialogues are not strictly historical accounts but rather philosophical works exploring different ideas and arguments.</a:t>
            </a:r>
          </a:p>
          <a:p>
            <a:r>
              <a:rPr lang="en-US" sz="1700"/>
              <a:t>Plato's dialogues are characterized by the Socratic method, where Socrates leads his interlocutors through a series of questions and answers to illuminate the truth and expose flawed reasoning.</a:t>
            </a:r>
          </a:p>
          <a:p>
            <a:endParaRPr lang="en-US" sz="1700"/>
          </a:p>
        </p:txBody>
      </p:sp>
    </p:spTree>
    <p:extLst>
      <p:ext uri="{BB962C8B-B14F-4D97-AF65-F5344CB8AC3E}">
        <p14:creationId xmlns:p14="http://schemas.microsoft.com/office/powerpoint/2010/main" val="284437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closeup photo of an open book">
            <a:extLst>
              <a:ext uri="{FF2B5EF4-FFF2-40B4-BE49-F238E27FC236}">
                <a16:creationId xmlns:a16="http://schemas.microsoft.com/office/drawing/2014/main" id="{2FD6F7E9-ED96-A51D-251A-6317DD5C81F6}"/>
              </a:ext>
            </a:extLst>
          </p:cNvPr>
          <p:cNvPicPr>
            <a:picLocks noChangeAspect="1"/>
          </p:cNvPicPr>
          <p:nvPr/>
        </p:nvPicPr>
        <p:blipFill rotWithShape="1">
          <a:blip r:embed="rId2">
            <a:duotone>
              <a:prstClr val="black"/>
              <a:schemeClr val="tx2">
                <a:tint val="45000"/>
                <a:satMod val="400000"/>
              </a:schemeClr>
            </a:duotone>
            <a:alphaModFix amt="40000"/>
          </a:blip>
          <a:srcRect l="6217" r="5449" b="-1"/>
          <a:stretch/>
        </p:blipFill>
        <p:spPr>
          <a:xfrm>
            <a:off x="20" y="10"/>
            <a:ext cx="9143980" cy="6857991"/>
          </a:xfrm>
          <a:prstGeom prst="rect">
            <a:avLst/>
          </a:prstGeom>
        </p:spPr>
      </p:pic>
      <p:cxnSp>
        <p:nvCxnSpPr>
          <p:cNvPr id="9" name="Straight Connector 8">
            <a:extLst>
              <a:ext uri="{FF2B5EF4-FFF2-40B4-BE49-F238E27FC236}">
                <a16:creationId xmlns:a16="http://schemas.microsoft.com/office/drawing/2014/main" id="{327CAB8F-A0BA-4128-8B2F-EC1879A16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286603"/>
            <a:ext cx="7543800" cy="1450757"/>
          </a:xfrm>
        </p:spPr>
        <p:txBody>
          <a:bodyPr>
            <a:normAutofit/>
          </a:bodyPr>
          <a:lstStyle/>
          <a:p>
            <a:r>
              <a:rPr lang="en-US" dirty="0"/>
              <a:t>Plato’s Notable Dialogues:</a:t>
            </a:r>
            <a:br>
              <a:rPr lang="en-US" dirty="0"/>
            </a:br>
            <a:endParaRPr lang="en-US" dirty="0"/>
          </a:p>
        </p:txBody>
      </p:sp>
      <p:sp>
        <p:nvSpPr>
          <p:cNvPr id="3" name="Content Placeholder 2"/>
          <p:cNvSpPr>
            <a:spLocks noGrp="1"/>
          </p:cNvSpPr>
          <p:nvPr>
            <p:ph idx="1"/>
          </p:nvPr>
        </p:nvSpPr>
        <p:spPr>
          <a:xfrm>
            <a:off x="822960" y="1845734"/>
            <a:ext cx="7543800" cy="4023360"/>
          </a:xfrm>
        </p:spPr>
        <p:txBody>
          <a:bodyPr>
            <a:normAutofit/>
          </a:bodyPr>
          <a:lstStyle/>
          <a:p>
            <a:r>
              <a:rPr lang="en-US" sz="1900" b="1">
                <a:latin typeface="Times New Roman" pitchFamily="18" charset="0"/>
                <a:cs typeface="Times New Roman" pitchFamily="18" charset="0"/>
              </a:rPr>
              <a:t>"Apology":</a:t>
            </a:r>
            <a:r>
              <a:rPr lang="en-US" sz="1900">
                <a:latin typeface="Times New Roman" pitchFamily="18" charset="0"/>
                <a:cs typeface="Times New Roman" pitchFamily="18" charset="0"/>
              </a:rPr>
              <a:t> A defense of Socrates during his trial in 399 BCE, where Socrates defends his philosophical activities and beliefs in the face of charges of corrupting the youth and impiety.</a:t>
            </a:r>
          </a:p>
          <a:p>
            <a:r>
              <a:rPr lang="en-US" sz="1900">
                <a:latin typeface="Times New Roman" pitchFamily="18" charset="0"/>
                <a:cs typeface="Times New Roman" pitchFamily="18" charset="0"/>
              </a:rPr>
              <a:t>"</a:t>
            </a:r>
            <a:r>
              <a:rPr lang="en-US" sz="1900" b="1">
                <a:latin typeface="Times New Roman" pitchFamily="18" charset="0"/>
                <a:cs typeface="Times New Roman" pitchFamily="18" charset="0"/>
              </a:rPr>
              <a:t>Symposium":</a:t>
            </a:r>
            <a:r>
              <a:rPr lang="en-US" sz="1900">
                <a:latin typeface="Times New Roman" pitchFamily="18" charset="0"/>
                <a:cs typeface="Times New Roman" pitchFamily="18" charset="0"/>
              </a:rPr>
              <a:t> A dialogue exploring the nature of love and the concept of beauty through speeches given by various guests at a banquet.</a:t>
            </a:r>
          </a:p>
          <a:p>
            <a:r>
              <a:rPr lang="en-US" sz="1900" b="1">
                <a:latin typeface="Times New Roman" pitchFamily="18" charset="0"/>
                <a:cs typeface="Times New Roman" pitchFamily="18" charset="0"/>
              </a:rPr>
              <a:t>"</a:t>
            </a:r>
            <a:r>
              <a:rPr lang="en-US" sz="1900" b="1" err="1">
                <a:latin typeface="Times New Roman" pitchFamily="18" charset="0"/>
                <a:cs typeface="Times New Roman" pitchFamily="18" charset="0"/>
              </a:rPr>
              <a:t>Phaedo</a:t>
            </a:r>
            <a:r>
              <a:rPr lang="en-US" sz="1900" b="1">
                <a:latin typeface="Times New Roman" pitchFamily="18" charset="0"/>
                <a:cs typeface="Times New Roman" pitchFamily="18" charset="0"/>
              </a:rPr>
              <a:t>"</a:t>
            </a:r>
            <a:r>
              <a:rPr lang="en-US" sz="1900">
                <a:latin typeface="Times New Roman" pitchFamily="18" charset="0"/>
                <a:cs typeface="Times New Roman" pitchFamily="18" charset="0"/>
              </a:rPr>
              <a:t>: A dialogue recounting the final hours of Socrates' life, discussing his thoughts on the immortality of the soul.</a:t>
            </a:r>
          </a:p>
          <a:p>
            <a:r>
              <a:rPr lang="en-US" sz="1900">
                <a:latin typeface="Times New Roman" pitchFamily="18" charset="0"/>
                <a:cs typeface="Times New Roman" pitchFamily="18" charset="0"/>
              </a:rPr>
              <a:t>"</a:t>
            </a:r>
            <a:r>
              <a:rPr lang="en-US" sz="1900" b="1">
                <a:latin typeface="Times New Roman" pitchFamily="18" charset="0"/>
                <a:cs typeface="Times New Roman" pitchFamily="18" charset="0"/>
              </a:rPr>
              <a:t>Republic"</a:t>
            </a:r>
            <a:r>
              <a:rPr lang="en-US" sz="1900">
                <a:latin typeface="Times New Roman" pitchFamily="18" charset="0"/>
                <a:cs typeface="Times New Roman" pitchFamily="18" charset="0"/>
              </a:rPr>
              <a:t>: One of Plato's most influential works, where he presents an ideal state governed by philosopher-kings and explores concepts of justice, education, and the nature of reality.</a:t>
            </a:r>
          </a:p>
          <a:p>
            <a:r>
              <a:rPr lang="en-US" sz="1900">
                <a:latin typeface="Times New Roman" pitchFamily="18" charset="0"/>
                <a:cs typeface="Times New Roman" pitchFamily="18" charset="0"/>
              </a:rPr>
              <a:t>"Phaedrus," "</a:t>
            </a:r>
            <a:r>
              <a:rPr lang="en-US" sz="1900" err="1">
                <a:latin typeface="Times New Roman" pitchFamily="18" charset="0"/>
                <a:cs typeface="Times New Roman" pitchFamily="18" charset="0"/>
              </a:rPr>
              <a:t>Meno</a:t>
            </a:r>
            <a:r>
              <a:rPr lang="en-US" sz="1900">
                <a:latin typeface="Times New Roman" pitchFamily="18" charset="0"/>
                <a:cs typeface="Times New Roman" pitchFamily="18" charset="0"/>
              </a:rPr>
              <a:t>," "</a:t>
            </a:r>
            <a:r>
              <a:rPr lang="en-US" sz="1900" err="1">
                <a:latin typeface="Times New Roman" pitchFamily="18" charset="0"/>
                <a:cs typeface="Times New Roman" pitchFamily="18" charset="0"/>
              </a:rPr>
              <a:t>Timaeus</a:t>
            </a:r>
            <a:r>
              <a:rPr lang="en-US" sz="1900">
                <a:latin typeface="Times New Roman" pitchFamily="18" charset="0"/>
                <a:cs typeface="Times New Roman" pitchFamily="18" charset="0"/>
              </a:rPr>
              <a:t>," and "Parmenides" are among Plato's other significant dialogues.</a:t>
            </a:r>
          </a:p>
        </p:txBody>
      </p:sp>
      <p:sp>
        <p:nvSpPr>
          <p:cNvPr id="11" name="Rectangle 10">
            <a:extLst>
              <a:ext uri="{FF2B5EF4-FFF2-40B4-BE49-F238E27FC236}">
                <a16:creationId xmlns:a16="http://schemas.microsoft.com/office/drawing/2014/main" id="{C672EAF5-5470-4BA7-B932-B6C0D09E7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94620B5C-0452-4C14-93BC-D29D4DD20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90902992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photo of an open book">
            <a:extLst>
              <a:ext uri="{FF2B5EF4-FFF2-40B4-BE49-F238E27FC236}">
                <a16:creationId xmlns:a16="http://schemas.microsoft.com/office/drawing/2014/main" id="{526610FD-3449-3FB8-87A5-9F6771F12327}"/>
              </a:ext>
            </a:extLst>
          </p:cNvPr>
          <p:cNvPicPr>
            <a:picLocks noChangeAspect="1"/>
          </p:cNvPicPr>
          <p:nvPr/>
        </p:nvPicPr>
        <p:blipFill rotWithShape="1">
          <a:blip r:embed="rId2"/>
          <a:srcRect l="35963" r="30861" b="-1"/>
          <a:stretch/>
        </p:blipFill>
        <p:spPr>
          <a:xfrm>
            <a:off x="20" y="10"/>
            <a:ext cx="3434209" cy="6857990"/>
          </a:xfrm>
          <a:prstGeom prst="rect">
            <a:avLst/>
          </a:prstGeom>
        </p:spPr>
      </p:pic>
      <p:sp>
        <p:nvSpPr>
          <p:cNvPr id="18" name="Rectangle 17">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9799" y="0"/>
            <a:ext cx="56642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3843154" y="516835"/>
            <a:ext cx="4754880" cy="1666501"/>
          </a:xfrm>
        </p:spPr>
        <p:txBody>
          <a:bodyPr>
            <a:normAutofit/>
          </a:bodyPr>
          <a:lstStyle/>
          <a:p>
            <a:r>
              <a:rPr lang="en-US" sz="3500">
                <a:solidFill>
                  <a:srgbClr val="FFFFFF"/>
                </a:solidFill>
              </a:rPr>
              <a:t>Plato’s Views on Criticism</a:t>
            </a:r>
          </a:p>
        </p:txBody>
      </p:sp>
      <p:sp>
        <p:nvSpPr>
          <p:cNvPr id="20" name="Rectangle 19">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422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843154" y="2236304"/>
            <a:ext cx="4754880" cy="3652667"/>
          </a:xfrm>
        </p:spPr>
        <p:txBody>
          <a:bodyPr>
            <a:normAutofit/>
          </a:bodyPr>
          <a:lstStyle/>
          <a:p>
            <a:r>
              <a:rPr lang="en-US" sz="1600" b="1">
                <a:solidFill>
                  <a:srgbClr val="FFFFFF"/>
                </a:solidFill>
              </a:rPr>
              <a:t>Critique of Poetry:</a:t>
            </a:r>
            <a:r>
              <a:rPr lang="en-US" sz="1600">
                <a:solidFill>
                  <a:srgbClr val="FFFFFF"/>
                </a:solidFill>
              </a:rPr>
              <a:t> In "The Republic," Plato famously critiqued the role of poets and poetry in the ideal state. He argued that poetry, especially tragic poetry and epic, can have a negative influence on individuals and society. Plato believed that poetry appeals to the emotions rather than reason, leading to irrational behavior and unhealthy emotional responses.</a:t>
            </a:r>
          </a:p>
          <a:p>
            <a:endParaRPr lang="en-US" sz="1600">
              <a:solidFill>
                <a:srgbClr val="FFFFFF"/>
              </a:solidFill>
            </a:endParaRPr>
          </a:p>
        </p:txBody>
      </p:sp>
    </p:spTree>
    <p:extLst>
      <p:ext uri="{BB962C8B-B14F-4D97-AF65-F5344CB8AC3E}">
        <p14:creationId xmlns:p14="http://schemas.microsoft.com/office/powerpoint/2010/main" val="213005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E46DE-E4BC-D295-36D3-E403663188E1}"/>
              </a:ext>
            </a:extLst>
          </p:cNvPr>
          <p:cNvPicPr>
            <a:picLocks noChangeAspect="1"/>
          </p:cNvPicPr>
          <p:nvPr/>
        </p:nvPicPr>
        <p:blipFill rotWithShape="1">
          <a:blip r:embed="rId2"/>
          <a:srcRect l="31134" r="35315" b="2"/>
          <a:stretch/>
        </p:blipFill>
        <p:spPr>
          <a:xfrm>
            <a:off x="20" y="10"/>
            <a:ext cx="3434209" cy="6857990"/>
          </a:xfrm>
          <a:prstGeom prst="rect">
            <a:avLst/>
          </a:prstGeom>
        </p:spPr>
      </p:pic>
      <p:sp>
        <p:nvSpPr>
          <p:cNvPr id="9" name="Rectangle 8">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9799" y="0"/>
            <a:ext cx="56642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p:cNvSpPr>
            <a:spLocks noGrp="1"/>
          </p:cNvSpPr>
          <p:nvPr>
            <p:ph type="title"/>
          </p:nvPr>
        </p:nvSpPr>
        <p:spPr>
          <a:xfrm>
            <a:off x="3843154" y="516835"/>
            <a:ext cx="4754880" cy="1666501"/>
          </a:xfrm>
        </p:spPr>
        <p:txBody>
          <a:bodyPr>
            <a:normAutofit/>
          </a:bodyPr>
          <a:lstStyle/>
          <a:p>
            <a:r>
              <a:rPr lang="en-US" sz="3500">
                <a:solidFill>
                  <a:srgbClr val="FFFFFF"/>
                </a:solidFill>
              </a:rPr>
              <a:t>Plato’s Views on Criticism</a:t>
            </a:r>
          </a:p>
        </p:txBody>
      </p:sp>
      <p:sp>
        <p:nvSpPr>
          <p:cNvPr id="11" name="Rectangle 10">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422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843154" y="2236304"/>
            <a:ext cx="4754880" cy="3652667"/>
          </a:xfrm>
        </p:spPr>
        <p:txBody>
          <a:bodyPr>
            <a:normAutofit/>
          </a:bodyPr>
          <a:lstStyle/>
          <a:p>
            <a:r>
              <a:rPr lang="en-US" sz="1600" b="1">
                <a:solidFill>
                  <a:srgbClr val="FFFFFF"/>
                </a:solidFill>
              </a:rPr>
              <a:t>Mimesis and the Theory of Forms:</a:t>
            </a:r>
            <a:r>
              <a:rPr lang="en-US" sz="1600">
                <a:solidFill>
                  <a:srgbClr val="FFFFFF"/>
                </a:solidFill>
              </a:rPr>
              <a:t> Plato's dialogues explore the concept of mimesis, which refers to the imitation or representation of reality in art and literature. He was critical of art that merely imitated appearances without access to higher truths. According to Plato's theory of forms, the physical world is an imperfect reflection of a higher realm of abstract, ideal forms. Poetry and art, in his view, can only offer a distorted and inferior copy of these ideal forms.</a:t>
            </a:r>
          </a:p>
        </p:txBody>
      </p:sp>
    </p:spTree>
    <p:extLst>
      <p:ext uri="{BB962C8B-B14F-4D97-AF65-F5344CB8AC3E}">
        <p14:creationId xmlns:p14="http://schemas.microsoft.com/office/powerpoint/2010/main" val="40788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0" y="634946"/>
            <a:ext cx="4776107" cy="1450757"/>
          </a:xfrm>
        </p:spPr>
        <p:txBody>
          <a:bodyPr>
            <a:normAutofit/>
          </a:bodyPr>
          <a:lstStyle/>
          <a:p>
            <a:r>
              <a:rPr lang="en-US" dirty="0"/>
              <a:t>Plato’s Views on Criticism</a:t>
            </a:r>
          </a:p>
        </p:txBody>
      </p:sp>
      <p:pic>
        <p:nvPicPr>
          <p:cNvPr id="5" name="Picture 4" descr="A top view of books with different cover colours">
            <a:extLst>
              <a:ext uri="{FF2B5EF4-FFF2-40B4-BE49-F238E27FC236}">
                <a16:creationId xmlns:a16="http://schemas.microsoft.com/office/drawing/2014/main" id="{F8A37876-1F8F-8480-05E2-DF73DD182A4C}"/>
              </a:ext>
            </a:extLst>
          </p:cNvPr>
          <p:cNvPicPr>
            <a:picLocks noChangeAspect="1"/>
          </p:cNvPicPr>
          <p:nvPr/>
        </p:nvPicPr>
        <p:blipFill rotWithShape="1">
          <a:blip r:embed="rId2"/>
          <a:srcRect l="20341" r="28848" b="-2"/>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86200" y="2198914"/>
            <a:ext cx="4776107" cy="3670180"/>
          </a:xfrm>
        </p:spPr>
        <p:txBody>
          <a:bodyPr>
            <a:normAutofit/>
          </a:bodyPr>
          <a:lstStyle/>
          <a:p>
            <a:r>
              <a:rPr lang="en-US" b="1" dirty="0"/>
              <a:t>Educational Role of Literature:</a:t>
            </a:r>
            <a:r>
              <a:rPr lang="en-US" dirty="0"/>
              <a:t> Plato recognized that literature and storytelling had a powerful educational impact on young minds. He emphasized the importance of censoring literature to ensure that it conveyed the right moral and political messages. In "The Republic," Plato proposes that the state should control the content of poetry and allow only those that promote virtues and the state's values.</a:t>
            </a:r>
          </a:p>
        </p:txBody>
      </p:sp>
    </p:spTree>
    <p:extLst>
      <p:ext uri="{BB962C8B-B14F-4D97-AF65-F5344CB8AC3E}">
        <p14:creationId xmlns:p14="http://schemas.microsoft.com/office/powerpoint/2010/main" val="143464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0" y="634946"/>
            <a:ext cx="4776107" cy="1450757"/>
          </a:xfrm>
        </p:spPr>
        <p:txBody>
          <a:bodyPr>
            <a:normAutofit/>
          </a:bodyPr>
          <a:lstStyle/>
          <a:p>
            <a:r>
              <a:rPr lang="en-US" dirty="0"/>
              <a:t>Plato’s Views on Criticism</a:t>
            </a:r>
          </a:p>
        </p:txBody>
      </p:sp>
      <p:pic>
        <p:nvPicPr>
          <p:cNvPr id="5" name="Picture 4" descr="Mountains on book art concept">
            <a:extLst>
              <a:ext uri="{FF2B5EF4-FFF2-40B4-BE49-F238E27FC236}">
                <a16:creationId xmlns:a16="http://schemas.microsoft.com/office/drawing/2014/main" id="{C803CA71-D804-0397-2B45-9B3B5B7432FE}"/>
              </a:ext>
            </a:extLst>
          </p:cNvPr>
          <p:cNvPicPr>
            <a:picLocks noChangeAspect="1"/>
          </p:cNvPicPr>
          <p:nvPr/>
        </p:nvPicPr>
        <p:blipFill rotWithShape="1">
          <a:blip r:embed="rId2"/>
          <a:srcRect l="25222" r="29050" b="2"/>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86200" y="2198914"/>
            <a:ext cx="4776107" cy="3670180"/>
          </a:xfrm>
        </p:spPr>
        <p:txBody>
          <a:bodyPr>
            <a:normAutofit/>
          </a:bodyPr>
          <a:lstStyle/>
          <a:p>
            <a:r>
              <a:rPr lang="en-US" b="1" dirty="0"/>
              <a:t>Allegory and Symbolism: </a:t>
            </a:r>
            <a:r>
              <a:rPr lang="en-US" dirty="0"/>
              <a:t>Plato often used allegory and symbolism in his dialogues to convey complex philosophical ideas. His dialogues, such as "The Cave" allegory in "The Republic," use symbolic storytelling to illustrate profound philosophical concepts and encourage the reader to think critically about reality.</a:t>
            </a:r>
          </a:p>
        </p:txBody>
      </p:sp>
    </p:spTree>
    <p:extLst>
      <p:ext uri="{BB962C8B-B14F-4D97-AF65-F5344CB8AC3E}">
        <p14:creationId xmlns:p14="http://schemas.microsoft.com/office/powerpoint/2010/main" val="279534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0" y="634946"/>
            <a:ext cx="4776107" cy="1450757"/>
          </a:xfrm>
        </p:spPr>
        <p:txBody>
          <a:bodyPr>
            <a:normAutofit/>
          </a:bodyPr>
          <a:lstStyle/>
          <a:p>
            <a:r>
              <a:rPr lang="en-US" dirty="0"/>
              <a:t>Plato’s Views on Criticism</a:t>
            </a:r>
          </a:p>
        </p:txBody>
      </p:sp>
      <p:pic>
        <p:nvPicPr>
          <p:cNvPr id="5" name="Picture 4" descr="Stack of multi-coloured books">
            <a:extLst>
              <a:ext uri="{FF2B5EF4-FFF2-40B4-BE49-F238E27FC236}">
                <a16:creationId xmlns:a16="http://schemas.microsoft.com/office/drawing/2014/main" id="{2463DC5D-BAB1-74C8-3256-35A40E863B75}"/>
              </a:ext>
            </a:extLst>
          </p:cNvPr>
          <p:cNvPicPr>
            <a:picLocks noChangeAspect="1"/>
          </p:cNvPicPr>
          <p:nvPr/>
        </p:nvPicPr>
        <p:blipFill rotWithShape="1">
          <a:blip r:embed="rId2"/>
          <a:srcRect l="43035" r="37022" b="1"/>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86200" y="2198914"/>
            <a:ext cx="4776107" cy="3670180"/>
          </a:xfrm>
        </p:spPr>
        <p:txBody>
          <a:bodyPr>
            <a:normAutofit/>
          </a:bodyPr>
          <a:lstStyle/>
          <a:p>
            <a:r>
              <a:rPr lang="en-US" b="1" dirty="0"/>
              <a:t>Ideal Literature and the Philosopher-King: </a:t>
            </a:r>
            <a:r>
              <a:rPr lang="en-US" dirty="0"/>
              <a:t>Plato considered literature to have a role in the education and moral development of future rulers or philosopher-kings. He believed that the ideal state should be led by philosopher-kings who possess both philosophical wisdom and moral virtue, as depicted in "The Republic."</a:t>
            </a:r>
          </a:p>
          <a:p>
            <a:endParaRPr lang="en-US" dirty="0"/>
          </a:p>
        </p:txBody>
      </p:sp>
    </p:spTree>
    <p:extLst>
      <p:ext uri="{BB962C8B-B14F-4D97-AF65-F5344CB8AC3E}">
        <p14:creationId xmlns:p14="http://schemas.microsoft.com/office/powerpoint/2010/main" val="208549507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87</TotalTime>
  <Words>1071</Words>
  <Application>Microsoft Office PowerPoint</Application>
  <PresentationFormat>On-screen Show (4:3)</PresentationFormat>
  <Paragraphs>38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Times New Roman</vt:lpstr>
      <vt:lpstr>Retrospect</vt:lpstr>
      <vt:lpstr>Literary Criticism  (BA-TY)</vt:lpstr>
      <vt:lpstr>PLATO- Early Life</vt:lpstr>
      <vt:lpstr>Plato’s Literary Work</vt:lpstr>
      <vt:lpstr>Plato’s Notable Dialogues: </vt:lpstr>
      <vt:lpstr>Plato’s Views on Criticism</vt:lpstr>
      <vt:lpstr>Plato’s Views on Criticism</vt:lpstr>
      <vt:lpstr>Plato’s Views on Criticism</vt:lpstr>
      <vt:lpstr>Plato’s Views on Criticism</vt:lpstr>
      <vt:lpstr>Plato’s Views on Criticism</vt:lpstr>
      <vt:lpstr>Plato’s Views on Criticism</vt:lpstr>
      <vt:lpstr>Plato’s Views on Criticism</vt:lpstr>
      <vt:lpstr>Plato’s Views on Criticism</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Criticism  (BA-TY)</dc:title>
  <dc:creator>kishore nakhate</dc:creator>
  <cp:lastModifiedBy>meghana joshi</cp:lastModifiedBy>
  <cp:revision>15</cp:revision>
  <dcterms:created xsi:type="dcterms:W3CDTF">2023-08-03T10:49:14Z</dcterms:created>
  <dcterms:modified xsi:type="dcterms:W3CDTF">2023-08-03T14:51:43Z</dcterms:modified>
</cp:coreProperties>
</file>